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68" r:id="rId2"/>
    <p:sldId id="267" r:id="rId3"/>
    <p:sldId id="269" r:id="rId4"/>
    <p:sldId id="270" r:id="rId5"/>
    <p:sldId id="271" r:id="rId6"/>
    <p:sldId id="256" r:id="rId7"/>
    <p:sldId id="257" r:id="rId8"/>
    <p:sldId id="258" r:id="rId9"/>
    <p:sldId id="259" r:id="rId10"/>
    <p:sldId id="262" r:id="rId11"/>
    <p:sldId id="263" r:id="rId12"/>
    <p:sldId id="264" r:id="rId13"/>
    <p:sldId id="260" r:id="rId14"/>
    <p:sldId id="261" r:id="rId15"/>
    <p:sldId id="272" r:id="rId16"/>
    <p:sldId id="274"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
      <p:font typeface="Pacifico"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23be1b40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23be1b40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b4173ef8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b4173ef8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b4173ef8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b4173ef8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b4173ef8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eb4173ef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b4173ef8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b4173ef8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tephanie.pirani@dcsms.org" TargetMode="External"/><Relationship Id="rId2" Type="http://schemas.openxmlformats.org/officeDocument/2006/relationships/hyperlink" Target="mailto:Kim.alexander@dcsms.org" TargetMode="External"/><Relationship Id="rId1" Type="http://schemas.openxmlformats.org/officeDocument/2006/relationships/slideLayout" Target="../slideLayouts/slideLayout5.xml"/><Relationship Id="rId4" Type="http://schemas.openxmlformats.org/officeDocument/2006/relationships/hyperlink" Target="mailto:Heather.smith@dcsm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7CDFE-108E-4C89-98CA-6BE6475AAC3C}"/>
              </a:ext>
            </a:extLst>
          </p:cNvPr>
          <p:cNvSpPr>
            <a:spLocks noGrp="1"/>
          </p:cNvSpPr>
          <p:nvPr>
            <p:ph type="title"/>
          </p:nvPr>
        </p:nvSpPr>
        <p:spPr>
          <a:xfrm>
            <a:off x="311700" y="203970"/>
            <a:ext cx="8520600" cy="572700"/>
          </a:xfrm>
        </p:spPr>
        <p:txBody>
          <a:bodyPr/>
          <a:lstStyle/>
          <a:p>
            <a:r>
              <a:rPr lang="en-US" dirty="0"/>
              <a:t>We’re so excited about this fabulous 5</a:t>
            </a:r>
            <a:r>
              <a:rPr lang="en-US" baseline="30000" dirty="0"/>
              <a:t>th</a:t>
            </a:r>
            <a:r>
              <a:rPr lang="en-US" dirty="0"/>
              <a:t> grade year!</a:t>
            </a:r>
          </a:p>
        </p:txBody>
      </p:sp>
      <p:pic>
        <p:nvPicPr>
          <p:cNvPr id="6" name="Picture 5">
            <a:extLst>
              <a:ext uri="{FF2B5EF4-FFF2-40B4-BE49-F238E27FC236}">
                <a16:creationId xmlns:a16="http://schemas.microsoft.com/office/drawing/2014/main" id="{08F2A74F-0263-487D-B1B8-6917DAB82DD7}"/>
              </a:ext>
            </a:extLst>
          </p:cNvPr>
          <p:cNvPicPr>
            <a:picLocks noChangeAspect="1"/>
          </p:cNvPicPr>
          <p:nvPr/>
        </p:nvPicPr>
        <p:blipFill>
          <a:blip r:embed="rId2"/>
          <a:stretch>
            <a:fillRect/>
          </a:stretch>
        </p:blipFill>
        <p:spPr>
          <a:xfrm>
            <a:off x="2261279" y="776670"/>
            <a:ext cx="4344996" cy="4169936"/>
          </a:xfrm>
          <a:prstGeom prst="rect">
            <a:avLst/>
          </a:prstGeom>
        </p:spPr>
      </p:pic>
    </p:spTree>
    <p:extLst>
      <p:ext uri="{BB962C8B-B14F-4D97-AF65-F5344CB8AC3E}">
        <p14:creationId xmlns:p14="http://schemas.microsoft.com/office/powerpoint/2010/main" val="179697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6437DF-9497-4730-88CE-814076CC0311}"/>
              </a:ext>
            </a:extLst>
          </p:cNvPr>
          <p:cNvSpPr>
            <a:spLocks noGrp="1"/>
          </p:cNvSpPr>
          <p:nvPr>
            <p:ph type="body" idx="1"/>
          </p:nvPr>
        </p:nvSpPr>
        <p:spPr>
          <a:xfrm>
            <a:off x="311700" y="449943"/>
            <a:ext cx="8520600" cy="4118932"/>
          </a:xfrm>
        </p:spPr>
        <p:txBody>
          <a:bodyPr/>
          <a:lstStyle/>
          <a:p>
            <a:pPr marL="114300" indent="0">
              <a:buNone/>
            </a:pPr>
            <a:r>
              <a:rPr lang="en-US" dirty="0"/>
              <a:t>                         </a:t>
            </a:r>
          </a:p>
          <a:p>
            <a:pPr marL="114300" indent="0">
              <a:buNone/>
            </a:pPr>
            <a:endParaRPr lang="en-US" dirty="0"/>
          </a:p>
          <a:p>
            <a:pPr marL="114300" indent="0">
              <a:buNone/>
            </a:pPr>
            <a:endParaRPr lang="en-US" dirty="0"/>
          </a:p>
          <a:p>
            <a:pPr marL="114300" indent="0">
              <a:buNone/>
            </a:pPr>
            <a:r>
              <a:rPr lang="en-US" sz="2800" dirty="0"/>
              <a:t>                                       Mrs. Smith</a:t>
            </a:r>
          </a:p>
          <a:p>
            <a:pPr marL="114300" indent="0">
              <a:buNone/>
            </a:pPr>
            <a:r>
              <a:rPr lang="en-US" sz="2800" dirty="0"/>
              <a:t>                                          MATH</a:t>
            </a:r>
          </a:p>
        </p:txBody>
      </p:sp>
      <p:pic>
        <p:nvPicPr>
          <p:cNvPr id="5" name="Picture 4" descr="A picture containing text, clipart&#10;&#10;Description automatically generated">
            <a:extLst>
              <a:ext uri="{FF2B5EF4-FFF2-40B4-BE49-F238E27FC236}">
                <a16:creationId xmlns:a16="http://schemas.microsoft.com/office/drawing/2014/main" id="{57429174-7B69-47F0-AE55-4BFBCA0E6340}"/>
              </a:ext>
            </a:extLst>
          </p:cNvPr>
          <p:cNvPicPr>
            <a:picLocks noChangeAspect="1"/>
          </p:cNvPicPr>
          <p:nvPr/>
        </p:nvPicPr>
        <p:blipFill>
          <a:blip r:embed="rId2"/>
          <a:stretch>
            <a:fillRect/>
          </a:stretch>
        </p:blipFill>
        <p:spPr>
          <a:xfrm>
            <a:off x="311700" y="574625"/>
            <a:ext cx="3452226" cy="3452226"/>
          </a:xfrm>
          <a:prstGeom prst="rect">
            <a:avLst/>
          </a:prstGeom>
        </p:spPr>
      </p:pic>
    </p:spTree>
    <p:extLst>
      <p:ext uri="{BB962C8B-B14F-4D97-AF65-F5344CB8AC3E}">
        <p14:creationId xmlns:p14="http://schemas.microsoft.com/office/powerpoint/2010/main" val="375956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82F5-4065-43E0-A981-75AFC329175E}"/>
              </a:ext>
            </a:extLst>
          </p:cNvPr>
          <p:cNvSpPr>
            <a:spLocks noGrp="1"/>
          </p:cNvSpPr>
          <p:nvPr>
            <p:ph type="title"/>
          </p:nvPr>
        </p:nvSpPr>
        <p:spPr>
          <a:xfrm>
            <a:off x="311700" y="434392"/>
            <a:ext cx="8520600" cy="572700"/>
          </a:xfrm>
        </p:spPr>
        <p:txBody>
          <a:bodyPr/>
          <a:lstStyle/>
          <a:p>
            <a:r>
              <a:rPr lang="en-US" dirty="0"/>
              <a:t>    </a:t>
            </a:r>
          </a:p>
        </p:txBody>
      </p:sp>
      <p:sp>
        <p:nvSpPr>
          <p:cNvPr id="5" name="TextBox 4">
            <a:extLst>
              <a:ext uri="{FF2B5EF4-FFF2-40B4-BE49-F238E27FC236}">
                <a16:creationId xmlns:a16="http://schemas.microsoft.com/office/drawing/2014/main" id="{9A559931-7771-492C-9E1F-5D7B36FEC639}"/>
              </a:ext>
            </a:extLst>
          </p:cNvPr>
          <p:cNvSpPr txBox="1"/>
          <p:nvPr/>
        </p:nvSpPr>
        <p:spPr>
          <a:xfrm>
            <a:off x="390525" y="1521847"/>
            <a:ext cx="4572000" cy="2677656"/>
          </a:xfrm>
          <a:prstGeom prst="rect">
            <a:avLst/>
          </a:prstGeom>
          <a:noFill/>
        </p:spPr>
        <p:txBody>
          <a:bodyPr wrap="square">
            <a:spAutoFit/>
          </a:bodyPr>
          <a:lstStyle/>
          <a:p>
            <a:pPr marL="457200" lvl="0" indent="-349250" algn="l" rtl="0">
              <a:spcBef>
                <a:spcPts val="0"/>
              </a:spcBef>
              <a:spcAft>
                <a:spcPts val="0"/>
              </a:spcAft>
              <a:buSzPts val="1900"/>
              <a:buFont typeface="Comic Sans MS"/>
              <a:buChar char="●"/>
            </a:pPr>
            <a:r>
              <a:rPr lang="en-US" sz="1400" dirty="0">
                <a:latin typeface="Comic Sans MS"/>
                <a:ea typeface="Comic Sans MS"/>
                <a:cs typeface="Comic Sans MS"/>
                <a:sym typeface="Comic Sans MS"/>
              </a:rPr>
              <a:t>We will complete one full unit of </a:t>
            </a:r>
            <a:r>
              <a:rPr lang="en-US" dirty="0">
                <a:latin typeface="Comic Sans MS"/>
                <a:ea typeface="Comic Sans MS"/>
                <a:cs typeface="Comic Sans MS"/>
                <a:sym typeface="Comic Sans MS"/>
              </a:rPr>
              <a:t>MATH, (The next week we will practice through bellwork and online homework), </a:t>
            </a:r>
            <a:r>
              <a:rPr lang="en-US" sz="1400" dirty="0">
                <a:latin typeface="Comic Sans MS"/>
                <a:ea typeface="Comic Sans MS"/>
                <a:cs typeface="Comic Sans MS"/>
                <a:sym typeface="Comic Sans MS"/>
              </a:rPr>
              <a:t>and then test. </a:t>
            </a:r>
          </a:p>
          <a:p>
            <a:pPr marL="457200" lvl="0" indent="-349250" algn="l" rtl="0">
              <a:spcBef>
                <a:spcPts val="0"/>
              </a:spcBef>
              <a:spcAft>
                <a:spcPts val="0"/>
              </a:spcAft>
              <a:buSzPts val="1900"/>
              <a:buFont typeface="Comic Sans MS"/>
              <a:buChar char="●"/>
            </a:pPr>
            <a:r>
              <a:rPr lang="en-US" dirty="0">
                <a:latin typeface="Comic Sans MS"/>
                <a:ea typeface="Comic Sans MS"/>
                <a:cs typeface="Comic Sans MS"/>
                <a:sym typeface="Comic Sans MS"/>
              </a:rPr>
              <a:t>Be sure to study your notes in your math journal every night and complete your homework. This helps you on your daily </a:t>
            </a:r>
            <a:r>
              <a:rPr lang="en-US" dirty="0" err="1">
                <a:latin typeface="Comic Sans MS"/>
                <a:ea typeface="Comic Sans MS"/>
                <a:cs typeface="Comic Sans MS"/>
                <a:sym typeface="Comic Sans MS"/>
              </a:rPr>
              <a:t>bellquiz</a:t>
            </a:r>
            <a:r>
              <a:rPr lang="en-US" dirty="0">
                <a:latin typeface="Comic Sans MS"/>
                <a:ea typeface="Comic Sans MS"/>
                <a:cs typeface="Comic Sans MS"/>
                <a:sym typeface="Comic Sans MS"/>
              </a:rPr>
              <a:t>. </a:t>
            </a:r>
            <a:endParaRPr lang="en-US" sz="1400" dirty="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Char char="●"/>
            </a:pPr>
            <a:r>
              <a:rPr lang="en-US" dirty="0">
                <a:latin typeface="Comic Sans MS"/>
                <a:ea typeface="Comic Sans MS"/>
                <a:cs typeface="Comic Sans MS"/>
                <a:sym typeface="Comic Sans MS"/>
              </a:rPr>
              <a:t>We will take a </a:t>
            </a:r>
            <a:r>
              <a:rPr lang="en-US" dirty="0" err="1">
                <a:latin typeface="Comic Sans MS"/>
                <a:ea typeface="Comic Sans MS"/>
                <a:cs typeface="Comic Sans MS"/>
                <a:sym typeface="Comic Sans MS"/>
              </a:rPr>
              <a:t>bellquiz</a:t>
            </a:r>
            <a:r>
              <a:rPr lang="en-US" dirty="0">
                <a:latin typeface="Comic Sans MS"/>
                <a:ea typeface="Comic Sans MS"/>
                <a:cs typeface="Comic Sans MS"/>
                <a:sym typeface="Comic Sans MS"/>
              </a:rPr>
              <a:t> Tuesday-Friday to review the skills we have learned. </a:t>
            </a:r>
          </a:p>
          <a:p>
            <a:pPr marL="457200" lvl="0" indent="-349250" algn="l" rtl="0">
              <a:spcBef>
                <a:spcPts val="0"/>
              </a:spcBef>
              <a:spcAft>
                <a:spcPts val="0"/>
              </a:spcAft>
              <a:buSzPts val="1900"/>
              <a:buFont typeface="Comic Sans MS"/>
              <a:buChar char="●"/>
            </a:pPr>
            <a:r>
              <a:rPr lang="en-US" sz="1400" dirty="0">
                <a:latin typeface="Comic Sans MS"/>
                <a:ea typeface="Comic Sans MS"/>
                <a:cs typeface="Comic Sans MS"/>
                <a:sym typeface="Comic Sans MS"/>
              </a:rPr>
              <a:t>On</a:t>
            </a:r>
            <a:r>
              <a:rPr lang="en-US" dirty="0">
                <a:latin typeface="Comic Sans MS"/>
                <a:ea typeface="Comic Sans MS"/>
                <a:cs typeface="Comic Sans MS"/>
                <a:sym typeface="Comic Sans MS"/>
              </a:rPr>
              <a:t> Friday, we will take a fact fluency. 100 questions in 5 minutes. As soon as you make a 100, you are finished for the year! You no longer have to take them! </a:t>
            </a:r>
            <a:r>
              <a:rPr lang="en-US" dirty="0">
                <a:latin typeface="Comic Sans MS"/>
                <a:ea typeface="Comic Sans MS"/>
                <a:cs typeface="Comic Sans MS"/>
                <a:sym typeface="Wingdings" panose="05000000000000000000" pitchFamily="2" charset="2"/>
              </a:rPr>
              <a:t></a:t>
            </a:r>
            <a:endParaRPr lang="en-US" sz="1400" dirty="0">
              <a:latin typeface="Comic Sans MS"/>
              <a:ea typeface="Comic Sans MS"/>
              <a:cs typeface="Comic Sans MS"/>
              <a:sym typeface="Comic Sans MS"/>
            </a:endParaRPr>
          </a:p>
        </p:txBody>
      </p:sp>
      <p:pic>
        <p:nvPicPr>
          <p:cNvPr id="7" name="Picture 6" descr="A picture containing text&#10;&#10;Description automatically generated">
            <a:extLst>
              <a:ext uri="{FF2B5EF4-FFF2-40B4-BE49-F238E27FC236}">
                <a16:creationId xmlns:a16="http://schemas.microsoft.com/office/drawing/2014/main" id="{019FEC23-FE16-4129-B7BA-5B64ED6EC4A3}"/>
              </a:ext>
            </a:extLst>
          </p:cNvPr>
          <p:cNvPicPr>
            <a:picLocks noChangeAspect="1"/>
          </p:cNvPicPr>
          <p:nvPr/>
        </p:nvPicPr>
        <p:blipFill>
          <a:blip r:embed="rId2"/>
          <a:stretch>
            <a:fillRect/>
          </a:stretch>
        </p:blipFill>
        <p:spPr>
          <a:xfrm>
            <a:off x="5289695" y="2341352"/>
            <a:ext cx="2036137" cy="2036137"/>
          </a:xfrm>
          <a:prstGeom prst="rect">
            <a:avLst/>
          </a:prstGeom>
        </p:spPr>
      </p:pic>
      <p:sp>
        <p:nvSpPr>
          <p:cNvPr id="9" name="TextBox 8">
            <a:extLst>
              <a:ext uri="{FF2B5EF4-FFF2-40B4-BE49-F238E27FC236}">
                <a16:creationId xmlns:a16="http://schemas.microsoft.com/office/drawing/2014/main" id="{AE292C3D-F9B7-4A10-A709-6884117BD2E9}"/>
              </a:ext>
            </a:extLst>
          </p:cNvPr>
          <p:cNvSpPr txBox="1"/>
          <p:nvPr/>
        </p:nvSpPr>
        <p:spPr>
          <a:xfrm>
            <a:off x="542259" y="566853"/>
            <a:ext cx="8091377" cy="461665"/>
          </a:xfrm>
          <a:prstGeom prst="rect">
            <a:avLst/>
          </a:prstGeom>
          <a:noFill/>
        </p:spPr>
        <p:txBody>
          <a:bodyPr wrap="square">
            <a:spAutoFit/>
          </a:bodyPr>
          <a:lstStyle/>
          <a:p>
            <a:r>
              <a:rPr lang="en" sz="2400" dirty="0">
                <a:latin typeface="Pacifico"/>
                <a:sym typeface="Pacifico"/>
              </a:rPr>
              <a:t>Class Layout and Homework</a:t>
            </a:r>
            <a:endParaRPr lang="en-US" sz="2400" dirty="0"/>
          </a:p>
        </p:txBody>
      </p:sp>
    </p:spTree>
    <p:extLst>
      <p:ext uri="{BB962C8B-B14F-4D97-AF65-F5344CB8AC3E}">
        <p14:creationId xmlns:p14="http://schemas.microsoft.com/office/powerpoint/2010/main" val="136103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AC78-611B-4503-BC19-794C30CA08A8}"/>
              </a:ext>
            </a:extLst>
          </p:cNvPr>
          <p:cNvSpPr>
            <a:spLocks noGrp="1"/>
          </p:cNvSpPr>
          <p:nvPr>
            <p:ph type="title"/>
          </p:nvPr>
        </p:nvSpPr>
        <p:spPr/>
        <p:txBody>
          <a:bodyPr/>
          <a:lstStyle/>
          <a:p>
            <a:r>
              <a:rPr lang="en" dirty="0">
                <a:latin typeface="Pacifico"/>
                <a:ea typeface="Pacifico"/>
                <a:cs typeface="Pacifico"/>
                <a:sym typeface="Pacifico"/>
              </a:rPr>
              <a:t>Grading</a:t>
            </a:r>
            <a:endParaRPr lang="en-US" dirty="0"/>
          </a:p>
        </p:txBody>
      </p:sp>
      <p:sp>
        <p:nvSpPr>
          <p:cNvPr id="3" name="Text Placeholder 2">
            <a:extLst>
              <a:ext uri="{FF2B5EF4-FFF2-40B4-BE49-F238E27FC236}">
                <a16:creationId xmlns:a16="http://schemas.microsoft.com/office/drawing/2014/main" id="{C1A8F019-769E-4CDB-A95C-5CDFC3371730}"/>
              </a:ext>
            </a:extLst>
          </p:cNvPr>
          <p:cNvSpPr>
            <a:spLocks noGrp="1"/>
          </p:cNvSpPr>
          <p:nvPr>
            <p:ph type="body" idx="1"/>
          </p:nvPr>
        </p:nvSpPr>
        <p:spPr/>
        <p:txBody>
          <a:bodyPr/>
          <a:lstStyle/>
          <a:p>
            <a:pPr marL="114300" indent="0">
              <a:buNone/>
            </a:pPr>
            <a:r>
              <a:rPr lang="en-US" sz="2800" dirty="0"/>
              <a:t>Assessments- 60 %         </a:t>
            </a:r>
          </a:p>
          <a:p>
            <a:pPr marL="114300" indent="0">
              <a:buNone/>
            </a:pPr>
            <a:endParaRPr lang="en-US" sz="2800" dirty="0"/>
          </a:p>
          <a:p>
            <a:pPr marL="114300" indent="0">
              <a:buNone/>
            </a:pPr>
            <a:r>
              <a:rPr lang="en-US" sz="2800" dirty="0"/>
              <a:t>Classwork- 40%</a:t>
            </a:r>
          </a:p>
        </p:txBody>
      </p:sp>
      <p:pic>
        <p:nvPicPr>
          <p:cNvPr id="5" name="Picture 4" descr="Well Bee">
            <a:extLst>
              <a:ext uri="{FF2B5EF4-FFF2-40B4-BE49-F238E27FC236}">
                <a16:creationId xmlns:a16="http://schemas.microsoft.com/office/drawing/2014/main" id="{EFC36263-269B-45A2-B963-2E8F96638153}"/>
              </a:ext>
            </a:extLst>
          </p:cNvPr>
          <p:cNvPicPr>
            <a:picLocks noChangeAspect="1"/>
          </p:cNvPicPr>
          <p:nvPr/>
        </p:nvPicPr>
        <p:blipFill>
          <a:blip r:embed="rId2"/>
          <a:stretch>
            <a:fillRect/>
          </a:stretch>
        </p:blipFill>
        <p:spPr>
          <a:xfrm>
            <a:off x="4658389" y="1017725"/>
            <a:ext cx="3316030" cy="3316030"/>
          </a:xfrm>
          <a:prstGeom prst="rect">
            <a:avLst/>
          </a:prstGeom>
        </p:spPr>
      </p:pic>
      <p:sp>
        <p:nvSpPr>
          <p:cNvPr id="6" name="TextBox 5">
            <a:extLst>
              <a:ext uri="{FF2B5EF4-FFF2-40B4-BE49-F238E27FC236}">
                <a16:creationId xmlns:a16="http://schemas.microsoft.com/office/drawing/2014/main" id="{ECE52483-D67B-4304-B8D8-AF8732D883E1}"/>
              </a:ext>
            </a:extLst>
          </p:cNvPr>
          <p:cNvSpPr txBox="1"/>
          <p:nvPr/>
        </p:nvSpPr>
        <p:spPr>
          <a:xfrm>
            <a:off x="7017488" y="1017725"/>
            <a:ext cx="1956391" cy="1169551"/>
          </a:xfrm>
          <a:prstGeom prst="rect">
            <a:avLst/>
          </a:prstGeom>
          <a:noFill/>
        </p:spPr>
        <p:txBody>
          <a:bodyPr wrap="square" rtlCol="0">
            <a:spAutoFit/>
          </a:bodyPr>
          <a:lstStyle/>
          <a:p>
            <a:r>
              <a:rPr lang="en-US" dirty="0"/>
              <a:t>Practice,</a:t>
            </a:r>
          </a:p>
          <a:p>
            <a:r>
              <a:rPr lang="en-US" dirty="0"/>
              <a:t>Work hard,</a:t>
            </a:r>
          </a:p>
          <a:p>
            <a:r>
              <a:rPr lang="en-US" dirty="0"/>
              <a:t>Learn from mistakes, and you will “BEE” successful!!</a:t>
            </a:r>
          </a:p>
        </p:txBody>
      </p:sp>
    </p:spTree>
    <p:extLst>
      <p:ext uri="{BB962C8B-B14F-4D97-AF65-F5344CB8AC3E}">
        <p14:creationId xmlns:p14="http://schemas.microsoft.com/office/powerpoint/2010/main" val="243561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cifico"/>
                <a:ea typeface="Pacifico"/>
                <a:cs typeface="Pacifico"/>
                <a:sym typeface="Pacifico"/>
              </a:rPr>
              <a:t>Behavior</a:t>
            </a:r>
            <a:endParaRPr>
              <a:latin typeface="Pacifico"/>
              <a:ea typeface="Pacifico"/>
              <a:cs typeface="Pacifico"/>
              <a:sym typeface="Pacifico"/>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classroom is designed around group work and hands on activities. To be successful the students are expected to be on their best behavior during class. The following is our behavior plan:</a:t>
            </a:r>
            <a:endParaRPr dirty="0"/>
          </a:p>
          <a:p>
            <a:pPr marL="457200" lvl="0" indent="-355600" algn="l" rtl="0">
              <a:spcBef>
                <a:spcPts val="1600"/>
              </a:spcBef>
              <a:spcAft>
                <a:spcPts val="0"/>
              </a:spcAft>
              <a:buSzPts val="2000"/>
              <a:buChar char="●"/>
            </a:pPr>
            <a:r>
              <a:rPr lang="en" sz="2000" dirty="0"/>
              <a:t>1st offense~ Warning</a:t>
            </a:r>
            <a:endParaRPr sz="2000" dirty="0"/>
          </a:p>
          <a:p>
            <a:pPr marL="457200" lvl="0" indent="-355600" algn="l" rtl="0">
              <a:spcBef>
                <a:spcPts val="0"/>
              </a:spcBef>
              <a:spcAft>
                <a:spcPts val="0"/>
              </a:spcAft>
              <a:buSzPts val="2000"/>
              <a:buChar char="●"/>
            </a:pPr>
            <a:r>
              <a:rPr lang="en" sz="2000" dirty="0"/>
              <a:t>2nd offense~ Loss of Class Dojo points</a:t>
            </a:r>
            <a:endParaRPr sz="2000" dirty="0"/>
          </a:p>
          <a:p>
            <a:pPr marL="457200" lvl="0" indent="-355600" algn="l" rtl="0">
              <a:spcBef>
                <a:spcPts val="0"/>
              </a:spcBef>
              <a:spcAft>
                <a:spcPts val="0"/>
              </a:spcAft>
              <a:buSzPts val="2000"/>
              <a:buChar char="●"/>
            </a:pPr>
            <a:r>
              <a:rPr lang="en" sz="2000" dirty="0"/>
              <a:t>3rd offense~ Laps at recess</a:t>
            </a:r>
            <a:endParaRPr sz="2000" dirty="0"/>
          </a:p>
          <a:p>
            <a:pPr marL="457200" lvl="0" indent="-355600" algn="l" rtl="0">
              <a:spcBef>
                <a:spcPts val="0"/>
              </a:spcBef>
              <a:spcAft>
                <a:spcPts val="0"/>
              </a:spcAft>
              <a:buSzPts val="2000"/>
              <a:buChar char="●"/>
            </a:pPr>
            <a:r>
              <a:rPr lang="en" sz="2000" dirty="0"/>
              <a:t>4th offense~ Loss of privilege of experiments </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acifico"/>
                <a:ea typeface="Pacifico"/>
                <a:cs typeface="Pacifico"/>
                <a:sym typeface="Pacifico"/>
              </a:rPr>
              <a:t>Class Dojo</a:t>
            </a:r>
            <a:endParaRPr dirty="0">
              <a:latin typeface="Pacifico"/>
              <a:ea typeface="Pacifico"/>
              <a:cs typeface="Pacifico"/>
              <a:sym typeface="Pacifico"/>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Mrs. Alexander, Mrs. Smith, and myself all use Class Dojo app for classroom behavior management. Today in your child’s red folder you received a code to join us. The free app will alert you when your child receives positive or negative points and why. Each Friday the 2 students with the highest points will serve as Tiger Team for the following week. This comes with several perks.</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2ECF-FCF0-4FDC-AD40-BC190BFE7ECA}"/>
              </a:ext>
            </a:extLst>
          </p:cNvPr>
          <p:cNvSpPr>
            <a:spLocks noGrp="1"/>
          </p:cNvSpPr>
          <p:nvPr>
            <p:ph type="title"/>
          </p:nvPr>
        </p:nvSpPr>
        <p:spPr/>
        <p:txBody>
          <a:bodyPr/>
          <a:lstStyle/>
          <a:p>
            <a:r>
              <a:rPr lang="en" dirty="0">
                <a:latin typeface="Pacifico"/>
                <a:sym typeface="Pacifico"/>
              </a:rPr>
              <a:t>Graded Papers</a:t>
            </a:r>
            <a:endParaRPr lang="en-US" dirty="0"/>
          </a:p>
        </p:txBody>
      </p:sp>
      <p:sp>
        <p:nvSpPr>
          <p:cNvPr id="3" name="Text Placeholder 2">
            <a:extLst>
              <a:ext uri="{FF2B5EF4-FFF2-40B4-BE49-F238E27FC236}">
                <a16:creationId xmlns:a16="http://schemas.microsoft.com/office/drawing/2014/main" id="{750F2C7C-2F97-4F79-BAA1-48FBF6083801}"/>
              </a:ext>
            </a:extLst>
          </p:cNvPr>
          <p:cNvSpPr>
            <a:spLocks noGrp="1"/>
          </p:cNvSpPr>
          <p:nvPr>
            <p:ph type="body" idx="1"/>
          </p:nvPr>
        </p:nvSpPr>
        <p:spPr>
          <a:xfrm>
            <a:off x="162844" y="1397023"/>
            <a:ext cx="8520600" cy="3416400"/>
          </a:xfrm>
        </p:spPr>
        <p:txBody>
          <a:bodyPr/>
          <a:lstStyle/>
          <a:p>
            <a:r>
              <a:rPr lang="en-US" dirty="0"/>
              <a:t>Graded Papers will go home on Thursdays.</a:t>
            </a:r>
          </a:p>
          <a:p>
            <a:r>
              <a:rPr lang="en-US" dirty="0"/>
              <a:t>Please sign and return by Monday.</a:t>
            </a:r>
          </a:p>
          <a:p>
            <a:r>
              <a:rPr lang="en-US" b="1" dirty="0"/>
              <a:t>Grades below 70 MUST be signed and returned</a:t>
            </a:r>
            <a:r>
              <a:rPr lang="en-US" dirty="0"/>
              <a:t>.  </a:t>
            </a:r>
          </a:p>
          <a:p>
            <a:r>
              <a:rPr lang="en-US" dirty="0"/>
              <a:t>Be sure to check your child’s grades through PowerSchool for the most updated averages. </a:t>
            </a:r>
          </a:p>
          <a:p>
            <a:endParaRPr lang="en-US" dirty="0"/>
          </a:p>
        </p:txBody>
      </p:sp>
    </p:spTree>
    <p:extLst>
      <p:ext uri="{BB962C8B-B14F-4D97-AF65-F5344CB8AC3E}">
        <p14:creationId xmlns:p14="http://schemas.microsoft.com/office/powerpoint/2010/main" val="316018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4123-0FD4-4A40-877B-6C230D1EC02C}"/>
              </a:ext>
            </a:extLst>
          </p:cNvPr>
          <p:cNvSpPr>
            <a:spLocks noGrp="1"/>
          </p:cNvSpPr>
          <p:nvPr>
            <p:ph type="title"/>
          </p:nvPr>
        </p:nvSpPr>
        <p:spPr/>
        <p:txBody>
          <a:bodyPr/>
          <a:lstStyle/>
          <a:p>
            <a:r>
              <a:rPr lang="en" dirty="0">
                <a:latin typeface="Pacifico"/>
                <a:sym typeface="Pacifico"/>
              </a:rPr>
              <a:t>Extra Important Stuff</a:t>
            </a:r>
            <a:endParaRPr lang="en-US" dirty="0"/>
          </a:p>
        </p:txBody>
      </p:sp>
      <p:sp>
        <p:nvSpPr>
          <p:cNvPr id="3" name="Text Placeholder 2">
            <a:extLst>
              <a:ext uri="{FF2B5EF4-FFF2-40B4-BE49-F238E27FC236}">
                <a16:creationId xmlns:a16="http://schemas.microsoft.com/office/drawing/2014/main" id="{7A8E49AF-A4B0-4EE1-AA1D-B9837B22A8B0}"/>
              </a:ext>
            </a:extLst>
          </p:cNvPr>
          <p:cNvSpPr>
            <a:spLocks noGrp="1"/>
          </p:cNvSpPr>
          <p:nvPr>
            <p:ph type="body" idx="1"/>
          </p:nvPr>
        </p:nvSpPr>
        <p:spPr>
          <a:xfrm>
            <a:off x="88416" y="922032"/>
            <a:ext cx="9172542" cy="4022108"/>
          </a:xfrm>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your child will have a different mode of transportation in the afternoon, we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must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have a note from home or a phone call to the office. We will not be allowed to change transportation without one of these methods.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love to celebrate your child, so if it is his/her birthday you are welcome to send in individual store-bought treats. We cannot allow any homemade items at this time. Please be aware of our food allergies. We have several nut allergies.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*Water bottles and snacks are allowed in class, but please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ONLY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*Attendance is very important. We teach something new every day, so if your child is absent, they will be missing instruction.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look forward to an awesome year. Please do not hesitate to contact one of us with questions or concerns. If you would like a conference, please contact us via email or through School Status.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636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AAE8-92D8-4750-B5E3-41A036A96BC4}"/>
              </a:ext>
            </a:extLst>
          </p:cNvPr>
          <p:cNvSpPr>
            <a:spLocks noGrp="1"/>
          </p:cNvSpPr>
          <p:nvPr>
            <p:ph type="title"/>
          </p:nvPr>
        </p:nvSpPr>
        <p:spPr>
          <a:xfrm>
            <a:off x="311700" y="445024"/>
            <a:ext cx="8520600" cy="4201404"/>
          </a:xfrm>
        </p:spPr>
        <p:txBody>
          <a:bodyPr/>
          <a:lstStyle/>
          <a:p>
            <a:pPr marL="0" marR="0" algn="ctr">
              <a:lnSpc>
                <a:spcPct val="107000"/>
              </a:lnSpc>
              <a:spcBef>
                <a:spcPts val="0"/>
              </a:spcBef>
              <a:spcAft>
                <a:spcPts val="800"/>
              </a:spcAft>
            </a:pPr>
            <a:r>
              <a:rPr lang="en" dirty="0">
                <a:latin typeface="Pacifico"/>
                <a:sym typeface="Pacifico"/>
              </a:rPr>
              <a:t>If you have any questions or concerns, please don’t hesitate to contact us!</a:t>
            </a:r>
            <a:br>
              <a:rPr lang="en" dirty="0">
                <a:latin typeface="Pacifico"/>
                <a:sym typeface="Pacifico"/>
              </a:rPr>
            </a:br>
            <a:br>
              <a:rPr lang="en" dirty="0">
                <a:latin typeface="Pacifico"/>
                <a:sym typeface="Pacifico"/>
              </a:rPr>
            </a:br>
            <a:r>
              <a:rPr lang="en" dirty="0">
                <a:latin typeface="Pacifico"/>
                <a:sym typeface="Pacifico"/>
              </a:rPr>
              <a:t>Office Hours 7:00a.m.-3:00p.m.</a:t>
            </a:r>
            <a:br>
              <a:rPr lang="en" dirty="0">
                <a:latin typeface="Pacifico"/>
                <a:sym typeface="Pacifico"/>
              </a:rPr>
            </a:br>
            <a:br>
              <a:rPr lang="en" dirty="0">
                <a:latin typeface="Pacifico"/>
                <a:sym typeface="Pacifico"/>
              </a:rPr>
            </a:b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Kim.alexander@dcsms.org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Stephanie.pirani@dcsms.org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Heather.smith@dcsms.org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2203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8D02D-A317-43DE-BD5F-DFEA0FD6DDAF}"/>
              </a:ext>
            </a:extLst>
          </p:cNvPr>
          <p:cNvSpPr>
            <a:spLocks noGrp="1"/>
          </p:cNvSpPr>
          <p:nvPr>
            <p:ph type="title"/>
          </p:nvPr>
        </p:nvSpPr>
        <p:spPr>
          <a:xfrm>
            <a:off x="311700" y="181168"/>
            <a:ext cx="8520600" cy="572700"/>
          </a:xfrm>
        </p:spPr>
        <p:txBody>
          <a:bodyPr/>
          <a:lstStyle/>
          <a:p>
            <a:pPr algn="ctr"/>
            <a:r>
              <a:rPr lang="en-US" b="1" dirty="0">
                <a:solidFill>
                  <a:srgbClr val="7030A0"/>
                </a:solidFill>
              </a:rPr>
              <a:t>Mrs. Alexander</a:t>
            </a:r>
          </a:p>
        </p:txBody>
      </p:sp>
      <p:sp>
        <p:nvSpPr>
          <p:cNvPr id="4" name="Text Placeholder 3">
            <a:extLst>
              <a:ext uri="{FF2B5EF4-FFF2-40B4-BE49-F238E27FC236}">
                <a16:creationId xmlns:a16="http://schemas.microsoft.com/office/drawing/2014/main" id="{C507E881-54B0-4188-B761-963431CF90DB}"/>
              </a:ext>
            </a:extLst>
          </p:cNvPr>
          <p:cNvSpPr>
            <a:spLocks noGrp="1"/>
          </p:cNvSpPr>
          <p:nvPr>
            <p:ph type="body" idx="1"/>
          </p:nvPr>
        </p:nvSpPr>
        <p:spPr>
          <a:xfrm>
            <a:off x="172388" y="882624"/>
            <a:ext cx="8520600" cy="1250483"/>
          </a:xfrm>
        </p:spPr>
        <p:txBody>
          <a:bodyPr/>
          <a:lstStyle/>
          <a:p>
            <a:pPr marL="114300" indent="0" algn="ctr">
              <a:buNone/>
            </a:pPr>
            <a:r>
              <a:rPr lang="en-US" sz="2800" b="1" dirty="0">
                <a:solidFill>
                  <a:srgbClr val="FF0066"/>
                </a:solidFill>
              </a:rPr>
              <a:t>5</a:t>
            </a:r>
            <a:r>
              <a:rPr lang="en-US" sz="2800" b="1" baseline="30000" dirty="0">
                <a:solidFill>
                  <a:srgbClr val="FF0066"/>
                </a:solidFill>
              </a:rPr>
              <a:t>th</a:t>
            </a:r>
            <a:r>
              <a:rPr lang="en-US" sz="2800" b="1" dirty="0">
                <a:solidFill>
                  <a:srgbClr val="FF0066"/>
                </a:solidFill>
              </a:rPr>
              <a:t> Grade </a:t>
            </a:r>
          </a:p>
          <a:p>
            <a:pPr marL="114300" indent="0" algn="ctr">
              <a:buNone/>
            </a:pPr>
            <a:r>
              <a:rPr lang="en-US" sz="2800" b="1" dirty="0">
                <a:solidFill>
                  <a:srgbClr val="FF0066"/>
                </a:solidFill>
              </a:rPr>
              <a:t>ELA – Reading and Writing</a:t>
            </a:r>
          </a:p>
        </p:txBody>
      </p:sp>
      <p:pic>
        <p:nvPicPr>
          <p:cNvPr id="6" name="Picture 5" descr="A person holding a sign&#10;&#10;Description automatically generated with low confidence">
            <a:extLst>
              <a:ext uri="{FF2B5EF4-FFF2-40B4-BE49-F238E27FC236}">
                <a16:creationId xmlns:a16="http://schemas.microsoft.com/office/drawing/2014/main" id="{77EE419D-86F5-4BFA-8508-452F8B16089D}"/>
              </a:ext>
            </a:extLst>
          </p:cNvPr>
          <p:cNvPicPr>
            <a:picLocks noChangeAspect="1"/>
          </p:cNvPicPr>
          <p:nvPr/>
        </p:nvPicPr>
        <p:blipFill>
          <a:blip r:embed="rId2"/>
          <a:stretch>
            <a:fillRect/>
          </a:stretch>
        </p:blipFill>
        <p:spPr>
          <a:xfrm>
            <a:off x="7069561" y="482"/>
            <a:ext cx="1762738" cy="1762738"/>
          </a:xfrm>
          <a:prstGeom prst="rect">
            <a:avLst/>
          </a:prstGeom>
        </p:spPr>
      </p:pic>
      <p:pic>
        <p:nvPicPr>
          <p:cNvPr id="18" name="Picture 17" descr="A picture containing vector graphics&#10;&#10;Description automatically generated">
            <a:extLst>
              <a:ext uri="{FF2B5EF4-FFF2-40B4-BE49-F238E27FC236}">
                <a16:creationId xmlns:a16="http://schemas.microsoft.com/office/drawing/2014/main" id="{1DC60300-6753-46BE-9DA5-6044BCC720E1}"/>
              </a:ext>
            </a:extLst>
          </p:cNvPr>
          <p:cNvPicPr>
            <a:picLocks noChangeAspect="1"/>
          </p:cNvPicPr>
          <p:nvPr/>
        </p:nvPicPr>
        <p:blipFill>
          <a:blip r:embed="rId3"/>
          <a:stretch>
            <a:fillRect/>
          </a:stretch>
        </p:blipFill>
        <p:spPr>
          <a:xfrm>
            <a:off x="2676525" y="1376989"/>
            <a:ext cx="3790950" cy="3790950"/>
          </a:xfrm>
          <a:prstGeom prst="rect">
            <a:avLst/>
          </a:prstGeom>
        </p:spPr>
      </p:pic>
      <p:pic>
        <p:nvPicPr>
          <p:cNvPr id="20" name="Picture 19" descr="Logo&#10;&#10;Description automatically generated">
            <a:extLst>
              <a:ext uri="{FF2B5EF4-FFF2-40B4-BE49-F238E27FC236}">
                <a16:creationId xmlns:a16="http://schemas.microsoft.com/office/drawing/2014/main" id="{9EDE7C83-BB60-4129-A172-F9B4B1ABF5F8}"/>
              </a:ext>
            </a:extLst>
          </p:cNvPr>
          <p:cNvPicPr>
            <a:picLocks noChangeAspect="1"/>
          </p:cNvPicPr>
          <p:nvPr/>
        </p:nvPicPr>
        <p:blipFill>
          <a:blip r:embed="rId4"/>
          <a:stretch>
            <a:fillRect/>
          </a:stretch>
        </p:blipFill>
        <p:spPr>
          <a:xfrm>
            <a:off x="172389" y="482"/>
            <a:ext cx="1762738" cy="1762738"/>
          </a:xfrm>
          <a:prstGeom prst="rect">
            <a:avLst/>
          </a:prstGeom>
        </p:spPr>
      </p:pic>
    </p:spTree>
    <p:extLst>
      <p:ext uri="{BB962C8B-B14F-4D97-AF65-F5344CB8AC3E}">
        <p14:creationId xmlns:p14="http://schemas.microsoft.com/office/powerpoint/2010/main" val="22091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11F7-1B25-4547-9B9B-0F8F373E4512}"/>
              </a:ext>
            </a:extLst>
          </p:cNvPr>
          <p:cNvSpPr>
            <a:spLocks noGrp="1"/>
          </p:cNvSpPr>
          <p:nvPr>
            <p:ph type="title"/>
          </p:nvPr>
        </p:nvSpPr>
        <p:spPr>
          <a:xfrm>
            <a:off x="311700" y="147314"/>
            <a:ext cx="8520600" cy="572700"/>
          </a:xfrm>
        </p:spPr>
        <p:txBody>
          <a:bodyPr/>
          <a:lstStyle/>
          <a:p>
            <a:r>
              <a:rPr lang="en" dirty="0">
                <a:latin typeface="Pacifico"/>
                <a:ea typeface="Pacifico"/>
                <a:cs typeface="Pacifico"/>
                <a:sym typeface="Pacifico"/>
              </a:rPr>
              <a:t>Class Layout</a:t>
            </a:r>
            <a:endParaRPr lang="en-US" dirty="0"/>
          </a:p>
        </p:txBody>
      </p:sp>
      <p:sp>
        <p:nvSpPr>
          <p:cNvPr id="3" name="Text Placeholder 2">
            <a:extLst>
              <a:ext uri="{FF2B5EF4-FFF2-40B4-BE49-F238E27FC236}">
                <a16:creationId xmlns:a16="http://schemas.microsoft.com/office/drawing/2014/main" id="{03430F9D-E06D-440E-B2C6-1F79001B998A}"/>
              </a:ext>
            </a:extLst>
          </p:cNvPr>
          <p:cNvSpPr>
            <a:spLocks noGrp="1"/>
          </p:cNvSpPr>
          <p:nvPr>
            <p:ph type="body" idx="1"/>
          </p:nvPr>
        </p:nvSpPr>
        <p:spPr>
          <a:xfrm>
            <a:off x="85060" y="863550"/>
            <a:ext cx="8941982" cy="4132636"/>
          </a:xfrm>
        </p:spPr>
        <p:txBody>
          <a:bodyPr/>
          <a:lstStyle/>
          <a:p>
            <a:r>
              <a:rPr lang="en-US" u="sng" dirty="0"/>
              <a:t>Bellwork</a:t>
            </a:r>
            <a:r>
              <a:rPr lang="en-US" dirty="0"/>
              <a:t> - Students will complete bellwork each morning.  ELA bellwork is a spiral review of our standards.  We discuss our bellwork using test taking strategies each day.  </a:t>
            </a:r>
          </a:p>
          <a:p>
            <a:r>
              <a:rPr lang="en-US" u="sng" dirty="0"/>
              <a:t>Skill Practice </a:t>
            </a:r>
            <a:r>
              <a:rPr lang="en-US" dirty="0"/>
              <a:t>– Each week we will have a focus skill.  Students will complete skill practice using different strategies weekly.</a:t>
            </a:r>
          </a:p>
          <a:p>
            <a:r>
              <a:rPr lang="en-US" u="sng" dirty="0"/>
              <a:t>Novel Studies </a:t>
            </a:r>
            <a:r>
              <a:rPr lang="en-US" dirty="0"/>
              <a:t>– We will be going on many adventures with interesting characters this year.  Our novel studies will be centered around unit themes. </a:t>
            </a:r>
          </a:p>
          <a:p>
            <a:r>
              <a:rPr lang="en-US" u="sng" dirty="0"/>
              <a:t>Response to Reading </a:t>
            </a:r>
            <a:r>
              <a:rPr lang="en-US" dirty="0"/>
              <a:t>– Throughout our novel studies, students will be responding daily in their journals.  Response questions are standard based, and students will provide evidence and quotes from the novel to support their responses.  </a:t>
            </a:r>
          </a:p>
          <a:p>
            <a:r>
              <a:rPr lang="en-US" u="sng" dirty="0"/>
              <a:t>Writing</a:t>
            </a:r>
            <a:r>
              <a:rPr lang="en-US" dirty="0"/>
              <a:t> – Specific modes of writing will be taught throughout the year. (ex. Narrative Writing, Opinion Writing, and Expository Writing).</a:t>
            </a:r>
          </a:p>
          <a:p>
            <a:pPr marL="114300" indent="0">
              <a:buNone/>
            </a:pPr>
            <a:endParaRPr lang="en-US" dirty="0"/>
          </a:p>
        </p:txBody>
      </p:sp>
    </p:spTree>
    <p:extLst>
      <p:ext uri="{BB962C8B-B14F-4D97-AF65-F5344CB8AC3E}">
        <p14:creationId xmlns:p14="http://schemas.microsoft.com/office/powerpoint/2010/main" val="1766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1BF0-594E-421B-9BD2-35E11DF7F000}"/>
              </a:ext>
            </a:extLst>
          </p:cNvPr>
          <p:cNvSpPr>
            <a:spLocks noGrp="1"/>
          </p:cNvSpPr>
          <p:nvPr>
            <p:ph type="title"/>
          </p:nvPr>
        </p:nvSpPr>
        <p:spPr>
          <a:xfrm>
            <a:off x="311700" y="115416"/>
            <a:ext cx="8520600" cy="572700"/>
          </a:xfrm>
        </p:spPr>
        <p:txBody>
          <a:bodyPr/>
          <a:lstStyle/>
          <a:p>
            <a:r>
              <a:rPr lang="en" dirty="0">
                <a:latin typeface="Pacifico"/>
                <a:sym typeface="Pacifico"/>
              </a:rPr>
              <a:t>Homework</a:t>
            </a:r>
            <a:endParaRPr lang="en-US" dirty="0"/>
          </a:p>
        </p:txBody>
      </p:sp>
      <p:sp>
        <p:nvSpPr>
          <p:cNvPr id="3" name="Text Placeholder 2">
            <a:extLst>
              <a:ext uri="{FF2B5EF4-FFF2-40B4-BE49-F238E27FC236}">
                <a16:creationId xmlns:a16="http://schemas.microsoft.com/office/drawing/2014/main" id="{B72884F5-B132-4D8E-902C-490B6F433F00}"/>
              </a:ext>
            </a:extLst>
          </p:cNvPr>
          <p:cNvSpPr>
            <a:spLocks noGrp="1"/>
          </p:cNvSpPr>
          <p:nvPr>
            <p:ph type="body" idx="1"/>
          </p:nvPr>
        </p:nvSpPr>
        <p:spPr>
          <a:xfrm>
            <a:off x="-138223" y="571158"/>
            <a:ext cx="9282223" cy="4883344"/>
          </a:xfrm>
        </p:spPr>
        <p:txBody>
          <a:bodyPr/>
          <a:lstStyle/>
          <a:p>
            <a:r>
              <a:rPr lang="en-US" dirty="0"/>
              <a:t>Homework will consist of homework packets, online homework assignments, and independent reading and writing.  I will begin rotating between paper packets and online homework as soon as I have all online pre-assessments completed.</a:t>
            </a:r>
          </a:p>
          <a:p>
            <a:r>
              <a:rPr lang="en-US" dirty="0"/>
              <a:t>Weekly Homework Packets will be sent home each week.</a:t>
            </a:r>
          </a:p>
          <a:p>
            <a:r>
              <a:rPr lang="en-US" dirty="0"/>
              <a:t>Homework is due the following </a:t>
            </a:r>
            <a:r>
              <a:rPr lang="en-US" b="1" dirty="0"/>
              <a:t>Thursday</a:t>
            </a:r>
            <a:r>
              <a:rPr lang="en-US" dirty="0"/>
              <a:t>.</a:t>
            </a:r>
          </a:p>
          <a:p>
            <a:r>
              <a:rPr lang="en-US" dirty="0"/>
              <a:t>Homework is expected to be completed and returned on the due date.  Students will need to annotate the text and provide evidence for their answers.  </a:t>
            </a:r>
            <a:r>
              <a:rPr lang="en-US" b="1" dirty="0"/>
              <a:t>In order to receive full credit, students must turn in on time, annotate, and prove their answers</a:t>
            </a:r>
            <a:r>
              <a:rPr lang="en-US" dirty="0"/>
              <a:t>.  </a:t>
            </a:r>
          </a:p>
          <a:p>
            <a:r>
              <a:rPr lang="en-US" dirty="0"/>
              <a:t>Independent Reading – Students should be reading 20-30 minutes daily. Reading stamina is critical in 5</a:t>
            </a:r>
            <a:r>
              <a:rPr lang="en-US" baseline="30000" dirty="0"/>
              <a:t>th</a:t>
            </a:r>
            <a:r>
              <a:rPr lang="en-US" dirty="0"/>
              <a:t> grade.  </a:t>
            </a:r>
          </a:p>
          <a:p>
            <a:r>
              <a:rPr lang="en-US" dirty="0"/>
              <a:t>Homework Grade – Students will receive a homework grade each 9 weeks.   </a:t>
            </a:r>
          </a:p>
          <a:p>
            <a:endParaRPr lang="en-US" dirty="0"/>
          </a:p>
        </p:txBody>
      </p:sp>
    </p:spTree>
    <p:extLst>
      <p:ext uri="{BB962C8B-B14F-4D97-AF65-F5344CB8AC3E}">
        <p14:creationId xmlns:p14="http://schemas.microsoft.com/office/powerpoint/2010/main" val="295061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8538-9D0C-4ABB-95E4-DDAD2D33F8EA}"/>
              </a:ext>
            </a:extLst>
          </p:cNvPr>
          <p:cNvSpPr>
            <a:spLocks noGrp="1"/>
          </p:cNvSpPr>
          <p:nvPr>
            <p:ph type="title"/>
          </p:nvPr>
        </p:nvSpPr>
        <p:spPr/>
        <p:txBody>
          <a:bodyPr/>
          <a:lstStyle/>
          <a:p>
            <a:r>
              <a:rPr lang="en" dirty="0">
                <a:latin typeface="Pacifico"/>
                <a:ea typeface="Pacifico"/>
                <a:cs typeface="Pacifico"/>
                <a:sym typeface="Pacifico"/>
              </a:rPr>
              <a:t>Grading</a:t>
            </a:r>
            <a:endParaRPr lang="en-US" dirty="0"/>
          </a:p>
        </p:txBody>
      </p:sp>
      <p:sp>
        <p:nvSpPr>
          <p:cNvPr id="3" name="Text Placeholder 2">
            <a:extLst>
              <a:ext uri="{FF2B5EF4-FFF2-40B4-BE49-F238E27FC236}">
                <a16:creationId xmlns:a16="http://schemas.microsoft.com/office/drawing/2014/main" id="{A59FF439-C0E1-4887-BC32-F527CE818ADD}"/>
              </a:ext>
            </a:extLst>
          </p:cNvPr>
          <p:cNvSpPr>
            <a:spLocks noGrp="1"/>
          </p:cNvSpPr>
          <p:nvPr>
            <p:ph type="body" idx="1"/>
          </p:nvPr>
        </p:nvSpPr>
        <p:spPr>
          <a:xfrm>
            <a:off x="311700" y="1152475"/>
            <a:ext cx="6503770" cy="3416400"/>
          </a:xfrm>
        </p:spPr>
        <p:txBody>
          <a:bodyPr/>
          <a:lstStyle/>
          <a:p>
            <a:r>
              <a:rPr lang="en-US" sz="2400" b="1" dirty="0">
                <a:effectLst/>
                <a:latin typeface="Arial" panose="020B0604020202020204" pitchFamily="34" charset="0"/>
              </a:rPr>
              <a:t>Assessments -  60% </a:t>
            </a:r>
          </a:p>
          <a:p>
            <a:endParaRPr lang="en-US" sz="2400" b="1" dirty="0">
              <a:effectLst/>
              <a:latin typeface="Arial" panose="020B0604020202020204" pitchFamily="34" charset="0"/>
            </a:endParaRPr>
          </a:p>
          <a:p>
            <a:r>
              <a:rPr lang="en-US" sz="2400" b="1" dirty="0">
                <a:latin typeface="Arial" panose="020B0604020202020204" pitchFamily="34" charset="0"/>
              </a:rPr>
              <a:t>Classwork, Quizzes, Projects, Homework, Teacher Choice - </a:t>
            </a:r>
            <a:r>
              <a:rPr lang="en-US" sz="2400" b="1" dirty="0">
                <a:effectLst/>
                <a:latin typeface="Arial" panose="020B0604020202020204" pitchFamily="34" charset="0"/>
              </a:rPr>
              <a:t>40%</a:t>
            </a:r>
            <a:endParaRPr lang="en-US" sz="2400" b="1" dirty="0"/>
          </a:p>
        </p:txBody>
      </p:sp>
      <p:pic>
        <p:nvPicPr>
          <p:cNvPr id="5" name="Picture 4" descr="Logo&#10;&#10;Description automatically generated">
            <a:extLst>
              <a:ext uri="{FF2B5EF4-FFF2-40B4-BE49-F238E27FC236}">
                <a16:creationId xmlns:a16="http://schemas.microsoft.com/office/drawing/2014/main" id="{E609CBB6-6001-446E-8658-2DBA9B155850}"/>
              </a:ext>
            </a:extLst>
          </p:cNvPr>
          <p:cNvPicPr>
            <a:picLocks noChangeAspect="1"/>
          </p:cNvPicPr>
          <p:nvPr/>
        </p:nvPicPr>
        <p:blipFill>
          <a:blip r:embed="rId2"/>
          <a:stretch>
            <a:fillRect/>
          </a:stretch>
        </p:blipFill>
        <p:spPr>
          <a:xfrm>
            <a:off x="6367352" y="84027"/>
            <a:ext cx="2776648" cy="2776648"/>
          </a:xfrm>
          <a:prstGeom prst="rect">
            <a:avLst/>
          </a:prstGeom>
        </p:spPr>
      </p:pic>
    </p:spTree>
    <p:extLst>
      <p:ext uri="{BB962C8B-B14F-4D97-AF65-F5344CB8AC3E}">
        <p14:creationId xmlns:p14="http://schemas.microsoft.com/office/powerpoint/2010/main" val="391892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Mrs. Pirani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5th science and social studies</a:t>
            </a:r>
            <a:endParaRPr/>
          </a:p>
        </p:txBody>
      </p:sp>
      <p:sp>
        <p:nvSpPr>
          <p:cNvPr id="56" name="Google Shape;56;p13"/>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89850" y="60225"/>
            <a:ext cx="3790950" cy="379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acifico"/>
                <a:ea typeface="Pacifico"/>
                <a:cs typeface="Pacifico"/>
                <a:sym typeface="Pacifico"/>
              </a:rPr>
              <a:t>Class Layout</a:t>
            </a:r>
            <a:endParaRPr dirty="0">
              <a:latin typeface="Pacifico"/>
              <a:ea typeface="Pacifico"/>
              <a:cs typeface="Pacifico"/>
              <a:sym typeface="Pacifico"/>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ic Sans MS"/>
              <a:buChar char="●"/>
            </a:pPr>
            <a:r>
              <a:rPr lang="en" sz="1900" dirty="0">
                <a:latin typeface="Comic Sans MS"/>
                <a:ea typeface="Comic Sans MS"/>
                <a:cs typeface="Comic Sans MS"/>
                <a:sym typeface="Comic Sans MS"/>
              </a:rPr>
              <a:t>We will complete one full unit of science and then test. </a:t>
            </a:r>
            <a:endParaRPr sz="1900" dirty="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Char char="●"/>
            </a:pPr>
            <a:r>
              <a:rPr lang="en" sz="1900" dirty="0">
                <a:latin typeface="Comic Sans MS"/>
                <a:ea typeface="Comic Sans MS"/>
                <a:cs typeface="Comic Sans MS"/>
                <a:sym typeface="Comic Sans MS"/>
              </a:rPr>
              <a:t>We will complete one full unit of Social Studies and then test.</a:t>
            </a:r>
            <a:endParaRPr sz="1900" dirty="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Char char="●"/>
            </a:pPr>
            <a:r>
              <a:rPr lang="en" sz="1900" dirty="0">
                <a:latin typeface="Comic Sans MS"/>
                <a:ea typeface="Comic Sans MS"/>
                <a:cs typeface="Comic Sans MS"/>
                <a:sym typeface="Comic Sans MS"/>
              </a:rPr>
              <a:t>Each science unit will last 2-3 weeks, and each SS unit will last 1-2 weeks.</a:t>
            </a:r>
            <a:endParaRPr sz="1900" dirty="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Char char="●"/>
            </a:pPr>
            <a:r>
              <a:rPr lang="en" sz="1900" dirty="0">
                <a:latin typeface="Comic Sans MS"/>
                <a:ea typeface="Comic Sans MS"/>
                <a:cs typeface="Comic Sans MS"/>
                <a:sym typeface="Comic Sans MS"/>
              </a:rPr>
              <a:t>There will be vocabulary words that accompany EVERY science unit. These words will be tested with each unit. </a:t>
            </a:r>
            <a:endParaRPr sz="1900" dirty="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Char char="●"/>
            </a:pPr>
            <a:r>
              <a:rPr lang="en" sz="1900" dirty="0">
                <a:latin typeface="Comic Sans MS"/>
                <a:ea typeface="Comic Sans MS"/>
                <a:cs typeface="Comic Sans MS"/>
                <a:sym typeface="Comic Sans MS"/>
              </a:rPr>
              <a:t>Social studies will involve several projects that will be completed in class.</a:t>
            </a:r>
            <a:endParaRPr sz="1900" dirty="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acifico"/>
                <a:ea typeface="Pacifico"/>
                <a:cs typeface="Pacifico"/>
                <a:sym typeface="Pacifico"/>
              </a:rPr>
              <a:t>Homework</a:t>
            </a:r>
            <a:endParaRPr>
              <a:latin typeface="Pacifico"/>
              <a:ea typeface="Pacifico"/>
              <a:cs typeface="Pacifico"/>
              <a:sym typeface="Pacifico"/>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omic Sans MS"/>
                <a:ea typeface="Comic Sans MS"/>
                <a:cs typeface="Comic Sans MS"/>
                <a:sym typeface="Comic Sans MS"/>
              </a:rPr>
              <a:t>My homework will consist of studying. The students will be using an interactive journal that will serve as their textbook. They need to review the vocabulary and the notes nightly. </a:t>
            </a:r>
            <a:endParaRPr sz="1900">
              <a:latin typeface="Comic Sans MS"/>
              <a:ea typeface="Comic Sans MS"/>
              <a:cs typeface="Comic Sans MS"/>
              <a:sym typeface="Comic Sans MS"/>
            </a:endParaRPr>
          </a:p>
          <a:p>
            <a:pPr marL="0" lvl="0" indent="0" algn="l" rtl="0">
              <a:spcBef>
                <a:spcPts val="1600"/>
              </a:spcBef>
              <a:spcAft>
                <a:spcPts val="1600"/>
              </a:spcAft>
              <a:buNone/>
            </a:pPr>
            <a:r>
              <a:rPr lang="en" sz="1900">
                <a:latin typeface="Comic Sans MS"/>
                <a:ea typeface="Comic Sans MS"/>
                <a:cs typeface="Comic Sans MS"/>
                <a:sym typeface="Comic Sans MS"/>
              </a:rPr>
              <a:t>Social studies will be completed in class with the exception of one research paper. The research will be completed at school, but the project will be completed at home. This project will not be discussed until after Christmas.</a:t>
            </a:r>
            <a:endParaRPr sz="19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acifico"/>
                <a:ea typeface="Pacifico"/>
                <a:cs typeface="Pacifico"/>
                <a:sym typeface="Pacifico"/>
              </a:rPr>
              <a:t>Grading</a:t>
            </a:r>
            <a:endParaRPr dirty="0">
              <a:latin typeface="Pacifico"/>
              <a:ea typeface="Pacifico"/>
              <a:cs typeface="Pacifico"/>
              <a:sym typeface="Pacifico"/>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Science:</a:t>
            </a:r>
            <a:endParaRPr b="1" dirty="0"/>
          </a:p>
          <a:p>
            <a:pPr marL="0" lvl="0" indent="0" algn="l" rtl="0">
              <a:spcBef>
                <a:spcPts val="1600"/>
              </a:spcBef>
              <a:spcAft>
                <a:spcPts val="0"/>
              </a:spcAft>
              <a:buNone/>
            </a:pPr>
            <a:r>
              <a:rPr lang="en" dirty="0"/>
              <a:t>Classwork/lab work~ 50%            Unit test~ 50%</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b="1" dirty="0"/>
              <a:t>Social Studies:</a:t>
            </a:r>
            <a:endParaRPr b="1" dirty="0"/>
          </a:p>
          <a:p>
            <a:pPr marL="0" lvl="0" indent="0" algn="l" rtl="0">
              <a:spcBef>
                <a:spcPts val="1600"/>
              </a:spcBef>
              <a:spcAft>
                <a:spcPts val="1600"/>
              </a:spcAft>
              <a:buNone/>
            </a:pPr>
            <a:r>
              <a:rPr lang="en" dirty="0"/>
              <a:t>Classwork~ 50%                           Unit test/projects~ 50%</a:t>
            </a:r>
            <a:endParaRPr dirty="0"/>
          </a:p>
        </p:txBody>
      </p:sp>
      <p:pic>
        <p:nvPicPr>
          <p:cNvPr id="76" name="Google Shape;76;p16"/>
          <p:cNvPicPr preferRelativeResize="0"/>
          <p:nvPr/>
        </p:nvPicPr>
        <p:blipFill>
          <a:blip r:embed="rId3">
            <a:alphaModFix/>
          </a:blip>
          <a:stretch>
            <a:fillRect/>
          </a:stretch>
        </p:blipFill>
        <p:spPr>
          <a:xfrm>
            <a:off x="6630775" y="2813425"/>
            <a:ext cx="2367250" cy="1983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142</TotalTime>
  <Words>1061</Words>
  <Application>Microsoft Office PowerPoint</Application>
  <PresentationFormat>On-screen Show (16:9)</PresentationFormat>
  <Paragraphs>76</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Comic Sans MS</vt:lpstr>
      <vt:lpstr>Pacifico</vt:lpstr>
      <vt:lpstr>Arial</vt:lpstr>
      <vt:lpstr>Times New Roman</vt:lpstr>
      <vt:lpstr>Simple Light</vt:lpstr>
      <vt:lpstr>We’re so excited about this fabulous 5th grade year!</vt:lpstr>
      <vt:lpstr>Mrs. Alexander</vt:lpstr>
      <vt:lpstr>Class Layout</vt:lpstr>
      <vt:lpstr>Homework</vt:lpstr>
      <vt:lpstr>Grading</vt:lpstr>
      <vt:lpstr>Mrs. Pirani</vt:lpstr>
      <vt:lpstr>Class Layout</vt:lpstr>
      <vt:lpstr>Homework</vt:lpstr>
      <vt:lpstr>Grading</vt:lpstr>
      <vt:lpstr>PowerPoint Presentation</vt:lpstr>
      <vt:lpstr>    </vt:lpstr>
      <vt:lpstr>Grading</vt:lpstr>
      <vt:lpstr>Behavior</vt:lpstr>
      <vt:lpstr>Class Dojo</vt:lpstr>
      <vt:lpstr>Graded Papers</vt:lpstr>
      <vt:lpstr>Extra Important Stuff</vt:lpstr>
      <vt:lpstr>If you have any questions or concerns, please don’t hesitate to contact us!  Office Hours 7:00a.m.-3:00p.m.  Kim.alexander@dcsms.org Stephanie.pirani@dcsms.org Heather.smith@dcsms.org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Pirani</dc:title>
  <dc:creator>Heather R. Smith</dc:creator>
  <cp:lastModifiedBy>Heather R. Smith</cp:lastModifiedBy>
  <cp:revision>16</cp:revision>
  <dcterms:modified xsi:type="dcterms:W3CDTF">2021-08-26T19:43:26Z</dcterms:modified>
</cp:coreProperties>
</file>